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27"/>
  </p:notesMasterIdLst>
  <p:sldIdLst>
    <p:sldId id="256" r:id="rId3"/>
    <p:sldId id="258" r:id="rId4"/>
    <p:sldId id="259" r:id="rId5"/>
    <p:sldId id="260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4" r:id="rId15"/>
    <p:sldId id="272" r:id="rId16"/>
    <p:sldId id="273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4" r:id="rId25"/>
    <p:sldId id="285" r:id="rId2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8"/>
    <p:restoredTop sz="93672"/>
  </p:normalViewPr>
  <p:slideViewPr>
    <p:cSldViewPr snapToGrid="0" snapToObjects="1">
      <p:cViewPr varScale="1">
        <p:scale>
          <a:sx n="89" d="100"/>
          <a:sy n="89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45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26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06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240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214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12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63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87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4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5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57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6406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  <p:sldLayoutId id="214748370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 dirty="0"/>
              <a:t>基于区块链的安全数据共享系统设计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 dirty="0"/>
              <a:t>----</a:t>
            </a:r>
            <a:r>
              <a:rPr kumimoji="1" lang="zh-CN" altLang="en-US" dirty="0"/>
              <a:t>清清共享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汇报团队：瀚文哥哥说：太难了</a:t>
            </a:r>
          </a:p>
          <a:p>
            <a:r>
              <a:rPr kumimoji="1" lang="zh-CN" altLang="en-US" dirty="0"/>
              <a:t>指导教师：王勇</a:t>
            </a:r>
          </a:p>
          <a:p>
            <a:r>
              <a:rPr kumimoji="1" lang="zh-CN" altLang="en-US" dirty="0"/>
              <a:t>团队成员：曹俊燚、金晨、侯添久、卢瀚文、赵梓清</a:t>
            </a: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制作过程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solidFill>
              <a:schemeClr val="accent3"/>
            </a:solidFill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solidFill>
              <a:schemeClr val="accent3"/>
            </a:solidFill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4" y="348121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solidFill>
              <a:schemeClr val="accent3"/>
            </a:solidFill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sp>
        <p:nvSpPr>
          <p:cNvPr id="3" name="同心圆 2"/>
          <p:cNvSpPr/>
          <p:nvPr/>
        </p:nvSpPr>
        <p:spPr>
          <a:xfrm>
            <a:off x="795647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337705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595846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8539879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785601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rot="10800000">
            <a:off x="3377058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948422" y="1913444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8539879" y="1913445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1054577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54577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3646034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646034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623749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3749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881890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881890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0" name="组合 22"/>
          <p:cNvGrpSpPr/>
          <p:nvPr/>
        </p:nvGrpSpPr>
        <p:grpSpPr>
          <a:xfrm>
            <a:off x="1818372" y="3019800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2"/>
          <p:cNvGrpSpPr/>
          <p:nvPr/>
        </p:nvGrpSpPr>
        <p:grpSpPr>
          <a:xfrm>
            <a:off x="4409828" y="3031673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22"/>
          <p:cNvGrpSpPr/>
          <p:nvPr/>
        </p:nvGrpSpPr>
        <p:grpSpPr>
          <a:xfrm>
            <a:off x="6961104" y="3019799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22"/>
          <p:cNvGrpSpPr/>
          <p:nvPr/>
        </p:nvGrpSpPr>
        <p:grpSpPr>
          <a:xfrm>
            <a:off x="9552560" y="3031672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4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珠形 4"/>
          <p:cNvSpPr/>
          <p:nvPr/>
        </p:nvSpPr>
        <p:spPr>
          <a:xfrm>
            <a:off x="1247243" y="5236911"/>
            <a:ext cx="1044362" cy="1044362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1534947" y="5564227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8"/>
          <p:cNvSpPr txBox="1"/>
          <p:nvPr/>
        </p:nvSpPr>
        <p:spPr>
          <a:xfrm>
            <a:off x="2364761" y="5582154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43" name="矩形 42"/>
          <p:cNvSpPr/>
          <p:nvPr/>
        </p:nvSpPr>
        <p:spPr>
          <a:xfrm>
            <a:off x="2364761" y="513487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8" name="泪珠形 57"/>
          <p:cNvSpPr/>
          <p:nvPr/>
        </p:nvSpPr>
        <p:spPr>
          <a:xfrm>
            <a:off x="5673003" y="2819126"/>
            <a:ext cx="1044362" cy="1044362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" name="组合 22"/>
          <p:cNvGrpSpPr/>
          <p:nvPr/>
        </p:nvGrpSpPr>
        <p:grpSpPr>
          <a:xfrm>
            <a:off x="5960707" y="3146442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文本框 8"/>
          <p:cNvSpPr txBox="1"/>
          <p:nvPr/>
        </p:nvSpPr>
        <p:spPr>
          <a:xfrm>
            <a:off x="6790521" y="3164369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61" name="矩形 60"/>
          <p:cNvSpPr/>
          <p:nvPr/>
        </p:nvSpPr>
        <p:spPr>
          <a:xfrm>
            <a:off x="6790521" y="271708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0" name="泪珠形 69"/>
          <p:cNvSpPr/>
          <p:nvPr/>
        </p:nvSpPr>
        <p:spPr>
          <a:xfrm>
            <a:off x="3460123" y="4028019"/>
            <a:ext cx="1044362" cy="1044362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1" name="组合 22"/>
          <p:cNvGrpSpPr/>
          <p:nvPr/>
        </p:nvGrpSpPr>
        <p:grpSpPr>
          <a:xfrm>
            <a:off x="3747827" y="4355335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文本框 8"/>
          <p:cNvSpPr txBox="1"/>
          <p:nvPr/>
        </p:nvSpPr>
        <p:spPr>
          <a:xfrm>
            <a:off x="4577641" y="4373262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73" name="矩形 72"/>
          <p:cNvSpPr/>
          <p:nvPr/>
        </p:nvSpPr>
        <p:spPr>
          <a:xfrm>
            <a:off x="4577641" y="3925980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2" name="泪珠形 81"/>
          <p:cNvSpPr/>
          <p:nvPr/>
        </p:nvSpPr>
        <p:spPr>
          <a:xfrm>
            <a:off x="7885882" y="1610233"/>
            <a:ext cx="1044362" cy="1044362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3" name="组合 22"/>
          <p:cNvGrpSpPr/>
          <p:nvPr/>
        </p:nvGrpSpPr>
        <p:grpSpPr>
          <a:xfrm>
            <a:off x="8173586" y="1937549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文本框 8"/>
          <p:cNvSpPr txBox="1"/>
          <p:nvPr/>
        </p:nvSpPr>
        <p:spPr>
          <a:xfrm>
            <a:off x="9003400" y="1955476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9003400" y="1508194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作品展示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71472"/>
          <a:stretch/>
        </p:blipFill>
        <p:spPr>
          <a:xfrm>
            <a:off x="0" y="4902505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4596344" y="2400601"/>
            <a:ext cx="7657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5352186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5408413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点击此处添加标题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5937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10" name="矩形 9"/>
          <p:cNvSpPr/>
          <p:nvPr/>
        </p:nvSpPr>
        <p:spPr>
          <a:xfrm flipV="1">
            <a:off x="1141748" y="2400601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897590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953817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1341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15" name="矩形 14"/>
          <p:cNvSpPr/>
          <p:nvPr/>
        </p:nvSpPr>
        <p:spPr>
          <a:xfrm flipV="1">
            <a:off x="8050940" y="2400601"/>
            <a:ext cx="765739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8"/>
          <p:cNvSpPr txBox="1"/>
          <p:nvPr/>
        </p:nvSpPr>
        <p:spPr>
          <a:xfrm>
            <a:off x="8806782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8863009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90533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1409491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矩形 21"/>
          <p:cNvSpPr/>
          <p:nvPr/>
        </p:nvSpPr>
        <p:spPr>
          <a:xfrm>
            <a:off x="1409491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4590099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矩形 24"/>
          <p:cNvSpPr/>
          <p:nvPr/>
        </p:nvSpPr>
        <p:spPr>
          <a:xfrm>
            <a:off x="4590099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7770707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矩形 27"/>
          <p:cNvSpPr/>
          <p:nvPr/>
        </p:nvSpPr>
        <p:spPr>
          <a:xfrm>
            <a:off x="7770707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9"/>
            <a:ext cx="12192000" cy="6854651"/>
          </a:xfrm>
          <a:prstGeom prst="rtTriangle">
            <a:avLst/>
          </a:prstGeom>
        </p:spPr>
      </p:pic>
      <p:sp>
        <p:nvSpPr>
          <p:cNvPr id="4" name="文本框 8"/>
          <p:cNvSpPr txBox="1"/>
          <p:nvPr/>
        </p:nvSpPr>
        <p:spPr>
          <a:xfrm>
            <a:off x="6842407" y="1979821"/>
            <a:ext cx="49022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6842408" y="1525769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91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总结回顾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7162538" y="2234346"/>
            <a:ext cx="765739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7974607" y="2812575"/>
            <a:ext cx="3339429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7974607" y="227950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02131" y="223434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5">
                    <a:lumMod val="75000"/>
                  </a:schemeClr>
                </a:solidFill>
              </a:rPr>
              <a:t>01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593614"/>
              </p:ext>
            </p:extLst>
          </p:nvPr>
        </p:nvGraphicFramePr>
        <p:xfrm>
          <a:off x="651488" y="1548451"/>
          <a:ext cx="4380675" cy="4301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4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63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CHECK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L 形 8"/>
          <p:cNvSpPr/>
          <p:nvPr/>
        </p:nvSpPr>
        <p:spPr>
          <a:xfrm rot="18900000">
            <a:off x="4288610" y="2188026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L 形 9"/>
          <p:cNvSpPr/>
          <p:nvPr/>
        </p:nvSpPr>
        <p:spPr>
          <a:xfrm rot="18900000">
            <a:off x="4284436" y="331420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L 形 10"/>
          <p:cNvSpPr/>
          <p:nvPr/>
        </p:nvSpPr>
        <p:spPr>
          <a:xfrm rot="18900000">
            <a:off x="4284436" y="4375640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L 形 11"/>
          <p:cNvSpPr/>
          <p:nvPr/>
        </p:nvSpPr>
        <p:spPr>
          <a:xfrm rot="18900000">
            <a:off x="4284436" y="4884258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3" name="L 形 12"/>
          <p:cNvSpPr/>
          <p:nvPr/>
        </p:nvSpPr>
        <p:spPr>
          <a:xfrm rot="18900000">
            <a:off x="4284435" y="545308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系统要求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成员分工及工作计划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协作管理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需求分析、概要设计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1075045" y="2230684"/>
            <a:ext cx="912586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4" name="矩形 3"/>
          <p:cNvSpPr/>
          <p:nvPr/>
        </p:nvSpPr>
        <p:spPr>
          <a:xfrm>
            <a:off x="1075045" y="1697616"/>
            <a:ext cx="2236510" cy="49244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5046" y="3457060"/>
            <a:ext cx="1786908" cy="143557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61953" y="3457060"/>
            <a:ext cx="4536373" cy="14355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98326" y="3457060"/>
            <a:ext cx="702624" cy="14355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100949" y="3457060"/>
            <a:ext cx="3026229" cy="14355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>
            <a:off x="107504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2861953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7390737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808148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1113146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008090" y="5292728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97953" y="529272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9" name="饼图 8"/>
          <p:cNvSpPr/>
          <p:nvPr/>
        </p:nvSpPr>
        <p:spPr>
          <a:xfrm>
            <a:off x="1306286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86772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合 22"/>
          <p:cNvGrpSpPr/>
          <p:nvPr/>
        </p:nvGrpSpPr>
        <p:grpSpPr>
          <a:xfrm>
            <a:off x="2197313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338760" y="4250611"/>
            <a:ext cx="2461442" cy="1674157"/>
            <a:chOff x="1030001" y="4724869"/>
            <a:chExt cx="2461442" cy="1674157"/>
          </a:xfrm>
        </p:grpSpPr>
        <p:sp>
          <p:nvSpPr>
            <p:cNvPr id="2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饼图 31"/>
          <p:cNvSpPr/>
          <p:nvPr/>
        </p:nvSpPr>
        <p:spPr>
          <a:xfrm>
            <a:off x="4770472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50958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5661499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4802946" y="4250611"/>
            <a:ext cx="2461442" cy="1674157"/>
            <a:chOff x="1030001" y="4724869"/>
            <a:chExt cx="2461442" cy="1674157"/>
          </a:xfrm>
        </p:grpSpPr>
        <p:sp>
          <p:nvSpPr>
            <p:cNvPr id="3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饼图 45"/>
          <p:cNvSpPr/>
          <p:nvPr/>
        </p:nvSpPr>
        <p:spPr>
          <a:xfrm>
            <a:off x="8234658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415144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8" name="组合 22"/>
          <p:cNvGrpSpPr/>
          <p:nvPr/>
        </p:nvGrpSpPr>
        <p:grpSpPr>
          <a:xfrm>
            <a:off x="9125685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8267132" y="4250611"/>
            <a:ext cx="2461442" cy="1674157"/>
            <a:chOff x="1030001" y="4724869"/>
            <a:chExt cx="2461442" cy="1674157"/>
          </a:xfrm>
        </p:grpSpPr>
        <p:sp>
          <p:nvSpPr>
            <p:cNvPr id="50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此处添加你的毕业设计名称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答辩人：</a:t>
            </a:r>
            <a:r>
              <a:rPr kumimoji="1" lang="en-US" altLang="zh-CN" dirty="0"/>
              <a:t>JANE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</a:t>
            </a:r>
            <a:endParaRPr kumimoji="1" lang="zh-CN" altLang="en-US" dirty="0"/>
          </a:p>
          <a:p>
            <a:r>
              <a:rPr kumimoji="1" lang="zh-CN" altLang="en-US" dirty="0"/>
              <a:t>指导老师：</a:t>
            </a:r>
            <a:r>
              <a:rPr kumimoji="1" lang="en-US" altLang="zh-CN" dirty="0"/>
              <a:t>JOHN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</a:t>
            </a:r>
            <a:endParaRPr kumimoji="1" lang="zh-CN" altLang="en-US" dirty="0"/>
          </a:p>
          <a:p>
            <a:r>
              <a:rPr kumimoji="1" lang="zh-CN" altLang="en-US" dirty="0"/>
              <a:t>学校名称：</a:t>
            </a:r>
            <a:r>
              <a:rPr kumimoji="1" lang="en-US" altLang="zh-CN" dirty="0"/>
              <a:t>OfficePLUS</a:t>
            </a:r>
            <a:r>
              <a:rPr kumimoji="1" lang="zh-CN" altLang="en-US" dirty="0"/>
              <a:t>设计学院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7956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bg1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bg1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947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75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系统要求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系统要求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D5CE988-5246-404F-9A49-2BE3F0852126}"/>
              </a:ext>
            </a:extLst>
          </p:cNvPr>
          <p:cNvGrpSpPr/>
          <p:nvPr/>
        </p:nvGrpSpPr>
        <p:grpSpPr>
          <a:xfrm>
            <a:off x="3603018" y="1812267"/>
            <a:ext cx="7941281" cy="1677767"/>
            <a:chOff x="3122511" y="3233854"/>
            <a:chExt cx="7941281" cy="1677767"/>
          </a:xfrm>
        </p:grpSpPr>
        <p:sp>
          <p:nvSpPr>
            <p:cNvPr id="3" name="矩形 2"/>
            <p:cNvSpPr/>
            <p:nvPr/>
          </p:nvSpPr>
          <p:spPr>
            <a:xfrm flipV="1">
              <a:off x="3182918" y="3233854"/>
              <a:ext cx="765739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8"/>
            <p:cNvSpPr txBox="1"/>
            <p:nvPr/>
          </p:nvSpPr>
          <p:spPr>
            <a:xfrm>
              <a:off x="3938759" y="3726297"/>
              <a:ext cx="7125033" cy="118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实现一个分布式数据存储与共享方案，将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IPFS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（星际文件系统）、区块链和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ABE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技术结合起来。数据所有者能够向数据使用者分发密钥，通过指定访问策略对共享数据进行加密，实现细粒度访问控制。基于智能合约的关键字搜索实现对分散存储在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IPFS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中的密文建立索引，数据使用者能够对加密后的数据进行检索。本课题的创新点在于智能合约的设计。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994987" y="3279015"/>
              <a:ext cx="1210588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</a:rPr>
                <a:t>课题要求</a:t>
              </a:r>
              <a:endParaRPr lang="en-US" altLang="zh-CN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122511" y="3233854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2A78BD7-5A40-0D4F-BB1A-28C9049CD2DA}"/>
              </a:ext>
            </a:extLst>
          </p:cNvPr>
          <p:cNvGrpSpPr/>
          <p:nvPr/>
        </p:nvGrpSpPr>
        <p:grpSpPr>
          <a:xfrm>
            <a:off x="3603018" y="3936758"/>
            <a:ext cx="7941281" cy="1677767"/>
            <a:chOff x="7161866" y="3233854"/>
            <a:chExt cx="7941281" cy="1677767"/>
          </a:xfrm>
        </p:grpSpPr>
        <p:sp>
          <p:nvSpPr>
            <p:cNvPr id="9" name="矩形 8"/>
            <p:cNvSpPr/>
            <p:nvPr/>
          </p:nvSpPr>
          <p:spPr>
            <a:xfrm flipV="1">
              <a:off x="7222273" y="3233854"/>
              <a:ext cx="76573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8"/>
            <p:cNvSpPr txBox="1"/>
            <p:nvPr/>
          </p:nvSpPr>
          <p:spPr>
            <a:xfrm>
              <a:off x="7978114" y="3726297"/>
              <a:ext cx="7125033" cy="118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用户注册、文件保存、文件上传和文件下载。数据所有者和数据使用者想使用系统功能都需要注册账户。文件拥有者分享文件分为文件上传和文件保存两步。文件上传过程记录文件的基本信息，文件保存包括对文件的加密、将密文上传至区块链等功能。数据使用者申请使用文件需要进行文件下载。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034342" y="3279015"/>
              <a:ext cx="1210588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功能要求</a:t>
              </a:r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161866" y="3233854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1">
                      <a:lumMod val="75000"/>
                    </a:schemeClr>
                  </a:solidFill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系统要求</a:t>
            </a:r>
          </a:p>
        </p:txBody>
      </p:sp>
      <p:sp>
        <p:nvSpPr>
          <p:cNvPr id="4" name="矩形 3"/>
          <p:cNvSpPr/>
          <p:nvPr/>
        </p:nvSpPr>
        <p:spPr>
          <a:xfrm>
            <a:off x="579577" y="1404913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原理支撑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D49DCA9-2CA8-C147-B4A6-154AA34552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17" y="1631610"/>
            <a:ext cx="4879340" cy="4721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6" y="3033133"/>
            <a:ext cx="5033731" cy="825190"/>
          </a:xfrm>
        </p:spPr>
        <p:txBody>
          <a:bodyPr/>
          <a:lstStyle/>
          <a:p>
            <a:r>
              <a:rPr kumimoji="1" lang="zh-CN" altLang="en-US" dirty="0"/>
              <a:t>成员分工及工作计划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75ECFC-00F6-024E-B5B7-4548BD2AEA41}"/>
              </a:ext>
            </a:extLst>
          </p:cNvPr>
          <p:cNvGrpSpPr/>
          <p:nvPr/>
        </p:nvGrpSpPr>
        <p:grpSpPr>
          <a:xfrm>
            <a:off x="930196" y="1108116"/>
            <a:ext cx="4356178" cy="1809324"/>
            <a:chOff x="887334" y="1208128"/>
            <a:chExt cx="4356178" cy="1809324"/>
          </a:xfrm>
        </p:grpSpPr>
        <p:sp>
          <p:nvSpPr>
            <p:cNvPr id="8" name="文本框 8"/>
            <p:cNvSpPr txBox="1"/>
            <p:nvPr/>
          </p:nvSpPr>
          <p:spPr>
            <a:xfrm>
              <a:off x="887335" y="1208128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87335" y="1591125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87335" y="1974122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87335" y="2357119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87334" y="2708457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曹俊燚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负责规划项目整体进度安排，及项目的需求分析和系统整体功能模块概要设计。同时曹俊燚作为后端开发人员参与系统的编码实现过程，并且负责系统的最终打包上线工作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7060855" y="1759156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816697" y="2251599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1" name="矩形 10"/>
          <p:cNvSpPr/>
          <p:nvPr/>
        </p:nvSpPr>
        <p:spPr>
          <a:xfrm>
            <a:off x="7872924" y="180431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0448" y="175915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7117082" y="3990985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872924" y="448342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7929151" y="40361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/>
                </a:solidFill>
              </a:rPr>
              <a:t>点击此处添加标题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56675" y="39909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/>
                </a:solidFill>
              </a:rPr>
              <a:t>02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92" y="1759156"/>
            <a:ext cx="5232670" cy="294194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75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47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315" y="800380"/>
            <a:ext cx="6203371" cy="3487693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8"/>
          <p:cNvSpPr txBox="1"/>
          <p:nvPr/>
        </p:nvSpPr>
        <p:spPr>
          <a:xfrm>
            <a:off x="1716059" y="5206432"/>
            <a:ext cx="875988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u="sng">
                <a:solidFill>
                  <a:srgbClr val="000000"/>
                </a:solidFill>
                <a:latin typeface="+mn-ea"/>
              </a:rPr>
              <a:t>更换图片方法：点击图片后右键，选择“更改图片”即可。</a:t>
            </a:r>
            <a:r>
              <a:rPr lang="zh-CN" altLang="en-US" sz="1200">
                <a:solidFill>
                  <a:srgbClr val="000000"/>
                </a:solidFill>
                <a:latin typeface="+mn-ea"/>
              </a:rPr>
              <a:t>标题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795</TotalTime>
  <Words>1540</Words>
  <Application>Microsoft Macintosh PowerPoint</Application>
  <PresentationFormat>宽屏</PresentationFormat>
  <Paragraphs>149</Paragraphs>
  <Slides>24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宋体</vt:lpstr>
      <vt:lpstr>Microsoft YaHei</vt:lpstr>
      <vt:lpstr>Microsoft YaHei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曹 俊燚</cp:lastModifiedBy>
  <cp:revision>109</cp:revision>
  <dcterms:created xsi:type="dcterms:W3CDTF">2015-08-18T02:51:41Z</dcterms:created>
  <dcterms:modified xsi:type="dcterms:W3CDTF">2019-08-29T00:32:32Z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